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3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64" r:id="rId17"/>
    <p:sldId id="265" r:id="rId18"/>
    <p:sldId id="266" r:id="rId19"/>
    <p:sldId id="268" r:id="rId20"/>
    <p:sldId id="269" r:id="rId21"/>
    <p:sldId id="281" r:id="rId22"/>
    <p:sldId id="270" r:id="rId23"/>
    <p:sldId id="282" r:id="rId24"/>
    <p:sldId id="271" r:id="rId25"/>
    <p:sldId id="285" r:id="rId26"/>
    <p:sldId id="272" r:id="rId27"/>
    <p:sldId id="283" r:id="rId28"/>
    <p:sldId id="284" r:id="rId29"/>
    <p:sldId id="28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713" autoAdjust="0"/>
  </p:normalViewPr>
  <p:slideViewPr>
    <p:cSldViewPr>
      <p:cViewPr>
        <p:scale>
          <a:sx n="79" d="100"/>
          <a:sy n="79" d="100"/>
        </p:scale>
        <p:origin x="-2544" y="-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_2007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Численность постоянно зарегистрированного населения, чел.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4254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Численность постоянно зарегистрированного населения, чел.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4572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Численность постоянно зарегистрированного населения, чел.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4718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Численность постоянно зарегистрированного населения, чел.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4698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Численность постоянно зарегистрированного населения, чел.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4857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168128"/>
        <c:axId val="43169664"/>
      </c:barChart>
      <c:catAx>
        <c:axId val="43168128"/>
        <c:scaling>
          <c:orientation val="minMax"/>
        </c:scaling>
        <c:delete val="1"/>
        <c:axPos val="b"/>
        <c:majorTickMark val="cross"/>
        <c:minorTickMark val="cross"/>
        <c:tickLblPos val="nextTo"/>
        <c:crossAx val="43169664"/>
        <c:crosses val="autoZero"/>
        <c:auto val="1"/>
        <c:lblAlgn val="ctr"/>
        <c:lblOffset val="100"/>
        <c:noMultiLvlLbl val="1"/>
      </c:catAx>
      <c:valAx>
        <c:axId val="43169664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43168128"/>
        <c:crosses val="autoZero"/>
        <c:crossBetween val="between"/>
      </c:valAx>
    </c:plotArea>
    <c:legend>
      <c:legendPos val="r"/>
      <c:layout/>
      <c:overlay val="1"/>
    </c:legend>
    <c:plotVisOnly val="1"/>
    <c:dispBlanksAs val="zero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Среднемесячная заработная плата, руб</c:v>
                </c:pt>
              </c:strCache>
            </c:strRef>
          </c:cat>
          <c:val>
            <c:numRef>
              <c:f>Лист1!$B$2</c:f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Среднемесячная заработная плата, руб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26000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Среднемесячная заработная плата, руб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27500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Среднемесячная заработная плата, руб</c:v>
                </c:pt>
              </c:strCache>
            </c:strRef>
          </c:cat>
          <c:val>
            <c:numRef>
              <c:f>Лист1!$E$2</c:f>
              <c:numCache>
                <c:formatCode>#,##0</c:formatCode>
                <c:ptCount val="1"/>
                <c:pt idx="0">
                  <c:v>26000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Среднемесячная заработная плата, руб</c:v>
                </c:pt>
              </c:strCache>
            </c:strRef>
          </c:cat>
          <c:val>
            <c:numRef>
              <c:f>Лист1!$F$2</c:f>
              <c:numCache>
                <c:formatCode>#,##0</c:formatCode>
                <c:ptCount val="1"/>
                <c:pt idx="0">
                  <c:v>26200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2020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Среднемесячная заработная плата, руб</c:v>
                </c:pt>
              </c:strCache>
            </c:strRef>
          </c:cat>
          <c:val>
            <c:numRef>
              <c:f>Лист1!$G$2</c:f>
              <c:numCache>
                <c:formatCode>#,##0</c:formatCode>
                <c:ptCount val="1"/>
                <c:pt idx="0">
                  <c:v>26200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225088"/>
        <c:axId val="43226624"/>
        <c:axId val="0"/>
      </c:bar3DChart>
      <c:catAx>
        <c:axId val="43225088"/>
        <c:scaling>
          <c:orientation val="minMax"/>
        </c:scaling>
        <c:delete val="1"/>
        <c:axPos val="b"/>
        <c:majorTickMark val="cross"/>
        <c:minorTickMark val="cross"/>
        <c:tickLblPos val="nextTo"/>
        <c:crossAx val="43226624"/>
        <c:crosses val="autoZero"/>
        <c:auto val="1"/>
        <c:lblAlgn val="ctr"/>
        <c:lblOffset val="100"/>
        <c:noMultiLvlLbl val="1"/>
      </c:catAx>
      <c:valAx>
        <c:axId val="43226624"/>
        <c:scaling>
          <c:orientation val="minMax"/>
        </c:scaling>
        <c:delete val="1"/>
        <c:axPos val="l"/>
        <c:majorGridlines/>
        <c:numFmt formatCode="#,##0" sourceLinked="1"/>
        <c:majorTickMark val="cross"/>
        <c:minorTickMark val="cross"/>
        <c:tickLblPos val="nextTo"/>
        <c:crossAx val="43225088"/>
        <c:crosses val="autoZero"/>
        <c:crossBetween val="between"/>
      </c:valAx>
    </c:plotArea>
    <c:legend>
      <c:legendPos val="r"/>
      <c:layout/>
      <c:overlay val="1"/>
    </c:legend>
    <c:plotVisOnly val="1"/>
    <c:dispBlanksAs val="zero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Всего доходов, тыс.руб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Всего доходов, тыс.руб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99200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Всего доходов, тыс.руб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135500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Всего доходов, тыс.руб</c:v>
                </c:pt>
              </c:strCache>
            </c:strRef>
          </c:cat>
          <c:val>
            <c:numRef>
              <c:f>Лист1!$E$2</c:f>
              <c:numCache>
                <c:formatCode>#,##0</c:formatCode>
                <c:ptCount val="1"/>
                <c:pt idx="0">
                  <c:v>107200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2019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Всего доходов, тыс.руб</c:v>
                </c:pt>
              </c:strCache>
            </c:strRef>
          </c:cat>
          <c:val>
            <c:numRef>
              <c:f>Лист1!$F$2</c:f>
              <c:numCache>
                <c:formatCode>#,##0</c:formatCode>
                <c:ptCount val="1"/>
                <c:pt idx="0">
                  <c:v>106110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2020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Всего доходов, тыс.руб</c:v>
                </c:pt>
              </c:strCache>
            </c:strRef>
          </c:cat>
          <c:val>
            <c:numRef>
              <c:f>Лист1!$G$2</c:f>
              <c:numCache>
                <c:formatCode>#,##0</c:formatCode>
                <c:ptCount val="1"/>
                <c:pt idx="0">
                  <c:v>137800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604992"/>
        <c:axId val="43610880"/>
      </c:barChart>
      <c:catAx>
        <c:axId val="43604992"/>
        <c:scaling>
          <c:orientation val="minMax"/>
        </c:scaling>
        <c:delete val="1"/>
        <c:axPos val="b"/>
        <c:majorTickMark val="cross"/>
        <c:minorTickMark val="cross"/>
        <c:tickLblPos val="nextTo"/>
        <c:crossAx val="43610880"/>
        <c:crosses val="autoZero"/>
        <c:auto val="1"/>
        <c:lblAlgn val="ctr"/>
        <c:lblOffset val="100"/>
        <c:noMultiLvlLbl val="1"/>
      </c:catAx>
      <c:valAx>
        <c:axId val="43610880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43604992"/>
        <c:crosses val="autoZero"/>
        <c:crossBetween val="between"/>
      </c:valAx>
    </c:plotArea>
    <c:legend>
      <c:legendPos val="r"/>
      <c:layout/>
      <c:overlay val="1"/>
    </c:legend>
    <c:plotVisOnly val="1"/>
    <c:dispBlanksAs val="zero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собственные доходы бюджета, тыс.руб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71021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20162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собственные доходы бюджета, тыс.руб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75700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собственные доходы бюджета, тыс.руб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102200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собственные доходы бюджета, тыс.руб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92500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собственные доходы бюджета, тыс.руб</c:v>
                </c:pt>
              </c:strCache>
            </c:strRef>
          </c:cat>
          <c:val>
            <c:numRef>
              <c:f>Лист1!$F$2</c:f>
              <c:numCache>
                <c:formatCode>#,##0</c:formatCode>
                <c:ptCount val="1"/>
                <c:pt idx="0">
                  <c:v>102800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684224"/>
        <c:axId val="43685760"/>
      </c:barChart>
      <c:catAx>
        <c:axId val="43684224"/>
        <c:scaling>
          <c:orientation val="minMax"/>
        </c:scaling>
        <c:delete val="1"/>
        <c:axPos val="b"/>
        <c:majorTickMark val="cross"/>
        <c:minorTickMark val="cross"/>
        <c:tickLblPos val="nextTo"/>
        <c:crossAx val="43685760"/>
        <c:crosses val="autoZero"/>
        <c:auto val="1"/>
        <c:lblAlgn val="ctr"/>
        <c:lblOffset val="100"/>
        <c:noMultiLvlLbl val="1"/>
      </c:catAx>
      <c:valAx>
        <c:axId val="43685760"/>
        <c:scaling>
          <c:orientation val="minMax"/>
        </c:scaling>
        <c:delete val="1"/>
        <c:axPos val="l"/>
        <c:majorGridlines/>
        <c:numFmt formatCode="#,##0" sourceLinked="1"/>
        <c:majorTickMark val="cross"/>
        <c:minorTickMark val="cross"/>
        <c:tickLblPos val="nextTo"/>
        <c:crossAx val="43684224"/>
        <c:crosses val="autoZero"/>
        <c:crossBetween val="between"/>
      </c:valAx>
    </c:plotArea>
    <c:legend>
      <c:legendPos val="r"/>
      <c:layout/>
      <c:overlay val="1"/>
    </c:legend>
    <c:plotVisOnly val="1"/>
    <c:dispBlanksAs val="zero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Доходы бюджета на душу населения, тыс. руб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Доходы бюджета на душу населения, тыс. руб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29.66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Доходы бюджета на душу населения, тыс. руб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21.7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Доходы бюджета на душу населения, тыс. руб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22.58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Доходы бюджета на душу населения, тыс. руб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28.34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722624"/>
        <c:axId val="43724160"/>
        <c:axId val="0"/>
      </c:bar3DChart>
      <c:catAx>
        <c:axId val="43722624"/>
        <c:scaling>
          <c:orientation val="minMax"/>
        </c:scaling>
        <c:delete val="1"/>
        <c:axPos val="b"/>
        <c:majorTickMark val="cross"/>
        <c:minorTickMark val="cross"/>
        <c:tickLblPos val="nextTo"/>
        <c:crossAx val="43724160"/>
        <c:crosses val="autoZero"/>
        <c:auto val="1"/>
        <c:lblAlgn val="ctr"/>
        <c:lblOffset val="100"/>
        <c:noMultiLvlLbl val="1"/>
      </c:catAx>
      <c:valAx>
        <c:axId val="43724160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cross"/>
        <c:tickLblPos val="nextTo"/>
        <c:crossAx val="43722624"/>
        <c:crosses val="autoZero"/>
        <c:crossBetween val="between"/>
      </c:valAx>
    </c:plotArea>
    <c:legend>
      <c:legendPos val="r"/>
      <c:layout/>
      <c:overlay val="1"/>
    </c:legend>
    <c:plotVisOnly val="1"/>
    <c:dispBlanksAs val="zero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расходы бюджета, тыс. руб.</c:v>
                </c:pt>
              </c:strCache>
            </c:strRef>
          </c:cat>
          <c:val>
            <c:numRef>
              <c:f>Лист1!$B$2</c:f>
              <c:numCache>
                <c:formatCode>#,##0</c:formatCode>
                <c:ptCount val="1"/>
                <c:pt idx="0">
                  <c:v>94900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расходы бюджета, тыс. руб.</c:v>
                </c:pt>
              </c:strCache>
            </c:strRef>
          </c:cat>
          <c:val>
            <c:numRef>
              <c:f>Лист1!$C$2</c:f>
              <c:numCache>
                <c:formatCode>#,##0</c:formatCode>
                <c:ptCount val="1"/>
                <c:pt idx="0">
                  <c:v>153296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расходы бюджета, тыс. руб.</c:v>
                </c:pt>
              </c:strCache>
            </c:strRef>
          </c:cat>
          <c:val>
            <c:numRef>
              <c:f>Лист1!$D$2</c:f>
              <c:numCache>
                <c:formatCode>#,##0</c:formatCode>
                <c:ptCount val="1"/>
                <c:pt idx="0">
                  <c:v>123146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расходы бюджета, тыс. руб.</c:v>
                </c:pt>
              </c:strCache>
            </c:strRef>
          </c:cat>
          <c:val>
            <c:numRef>
              <c:f>Лист1!$E$2</c:f>
              <c:numCache>
                <c:formatCode>#,##0</c:formatCode>
                <c:ptCount val="1"/>
                <c:pt idx="0">
                  <c:v>110900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</c:v>
                </c:pt>
              </c:strCache>
            </c:strRef>
          </c:tx>
          <c:invertIfNegative val="1"/>
          <c:cat>
            <c:strRef>
              <c:f>Лист1!$A$2</c:f>
              <c:strCache>
                <c:ptCount val="1"/>
                <c:pt idx="0">
                  <c:v>расходы бюджета, тыс. руб.</c:v>
                </c:pt>
              </c:strCache>
            </c:strRef>
          </c:cat>
          <c:val>
            <c:numRef>
              <c:f>Лист1!$F$2</c:f>
              <c:numCache>
                <c:formatCode>#,##0</c:formatCode>
                <c:ptCount val="1"/>
                <c:pt idx="0">
                  <c:v>130500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3766528"/>
        <c:axId val="43768064"/>
        <c:axId val="0"/>
      </c:bar3DChart>
      <c:catAx>
        <c:axId val="43766528"/>
        <c:scaling>
          <c:orientation val="minMax"/>
        </c:scaling>
        <c:delete val="1"/>
        <c:axPos val="b"/>
        <c:majorTickMark val="cross"/>
        <c:minorTickMark val="cross"/>
        <c:tickLblPos val="nextTo"/>
        <c:crossAx val="43768064"/>
        <c:crosses val="autoZero"/>
        <c:auto val="1"/>
        <c:lblAlgn val="ctr"/>
        <c:lblOffset val="100"/>
        <c:noMultiLvlLbl val="1"/>
      </c:catAx>
      <c:valAx>
        <c:axId val="43768064"/>
        <c:scaling>
          <c:orientation val="minMax"/>
        </c:scaling>
        <c:delete val="1"/>
        <c:axPos val="l"/>
        <c:majorGridlines/>
        <c:numFmt formatCode="#,##0" sourceLinked="1"/>
        <c:majorTickMark val="cross"/>
        <c:minorTickMark val="cross"/>
        <c:tickLblPos val="nextTo"/>
        <c:crossAx val="43766528"/>
        <c:crosses val="autoZero"/>
        <c:crossBetween val="between"/>
      </c:valAx>
    </c:plotArea>
    <c:legend>
      <c:legendPos val="r"/>
      <c:layout/>
      <c:overlay val="1"/>
    </c:legend>
    <c:plotVisOnly val="1"/>
    <c:dispBlanksAs val="zero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55C9C-05C0-4DAC-8988-1FD666AA4C04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AF4DD-17FF-4D11-A9A1-8C6940003B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64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Экономическая политика поселения сфокусирована на развитии традиционных секторов экономики, на более полном и эффективном использовании земельного, природного, трудового потенциала поселения, на реализацию начатых инвестиционных проектов, а также на создании условий для привлечения инвесторов в экономику поселения.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AF4DD-17FF-4D11-A9A1-8C6940003BE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данным статистики, на территории муниципального образования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Низинское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сельское поселение постоянно зарегистрировано 4698 человек проживает 4980  человек.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12 месяцев 2019 года на территории поселения родилось 28 детей, при этом смертность составила 42 человека.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AF4DD-17FF-4D11-A9A1-8C6940003BE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AF4DD-17FF-4D11-A9A1-8C6940003BE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AF4DD-17FF-4D11-A9A1-8C6940003BE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Итоги социально – экономического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развития территории Муниципального Образования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err="1" smtClean="0"/>
              <a:t>Низинское</a:t>
            </a:r>
            <a:r>
              <a:rPr lang="ru-RU" b="1" i="1" dirty="0" smtClean="0"/>
              <a:t> сельское поселение муниципального образования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Ломоносовский район Ленинградской области за 12 месяцев 2020 года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Деревня </a:t>
            </a:r>
            <a:r>
              <a:rPr lang="ru-RU" dirty="0" err="1" smtClean="0"/>
              <a:t>Марьино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Запланированное 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Проектирование газопровода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Строительство контейнерной площадки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Деревня Санино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Запланированное</a:t>
                      </a:r>
                      <a:r>
                        <a:rPr lang="ru-RU" baseline="0" dirty="0" smtClean="0"/>
                        <a:t> 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Ремонт дорог (Екатерининская,</a:t>
                      </a:r>
                      <a:r>
                        <a:rPr lang="ru-RU" baseline="0" dirty="0" smtClean="0"/>
                        <a:t> Морская, Родниковый, проезд к д.41-45, к д. 20)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Строительство двух</a:t>
                      </a:r>
                      <a:r>
                        <a:rPr lang="ru-RU" baseline="0" dirty="0" smtClean="0"/>
                        <a:t> контейнерных площадок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Пос. </a:t>
            </a:r>
            <a:r>
              <a:rPr lang="ru-RU" dirty="0" err="1" smtClean="0"/>
              <a:t>Жилгородок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Запланированное</a:t>
                      </a:r>
                      <a:r>
                        <a:rPr lang="ru-RU" baseline="0" dirty="0" smtClean="0"/>
                        <a:t> 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Реконструкция спортивной</a:t>
                      </a:r>
                      <a:r>
                        <a:rPr lang="ru-RU" baseline="0" dirty="0" smtClean="0"/>
                        <a:t> площадки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Благоустройство</a:t>
                      </a:r>
                      <a:r>
                        <a:rPr lang="ru-RU" baseline="0" dirty="0" smtClean="0"/>
                        <a:t> дворовой территории  у д.№№2,3,5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Дальнейшая работа по включению в АИП</a:t>
                      </a:r>
                      <a:r>
                        <a:rPr lang="ru-RU" baseline="0" dirty="0" smtClean="0"/>
                        <a:t> на строительство </a:t>
                      </a:r>
                      <a:r>
                        <a:rPr lang="ru-RU" baseline="0" dirty="0" err="1" smtClean="0"/>
                        <a:t>ФАПа</a:t>
                      </a:r>
                      <a:r>
                        <a:rPr lang="ru-RU" baseline="0" dirty="0" smtClean="0"/>
                        <a:t>  и формирование земельного участка под строительство модульного </a:t>
                      </a:r>
                      <a:r>
                        <a:rPr lang="ru-RU" baseline="0" dirty="0" err="1" smtClean="0"/>
                        <a:t>культурно-досугового</a:t>
                      </a:r>
                      <a:r>
                        <a:rPr lang="ru-RU" baseline="0" dirty="0" smtClean="0"/>
                        <a:t> центра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Работа продолжается, подано заявление в Комитет </a:t>
                      </a:r>
                      <a:r>
                        <a:rPr lang="ru-RU" dirty="0" err="1" smtClean="0"/>
                        <a:t>градполитики</a:t>
                      </a:r>
                      <a:r>
                        <a:rPr lang="ru-RU" dirty="0" smtClean="0"/>
                        <a:t>  на получение разрешения на внесение изменений в ППТ и ПМ территории пос. </a:t>
                      </a:r>
                      <a:r>
                        <a:rPr lang="ru-RU" dirty="0" err="1" smtClean="0"/>
                        <a:t>Жилгородок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Деревня </a:t>
            </a:r>
            <a:r>
              <a:rPr lang="ru-RU" dirty="0" err="1" smtClean="0"/>
              <a:t>Узигонты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Запланированное</a:t>
                      </a:r>
                      <a:r>
                        <a:rPr lang="ru-RU" baseline="0" dirty="0" smtClean="0"/>
                        <a:t> 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Строительство контейнерной площадки 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Строительство  детской площадки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Выполнено, доукомплектование</a:t>
                      </a:r>
                      <a:r>
                        <a:rPr lang="ru-RU" baseline="0" dirty="0" smtClean="0"/>
                        <a:t> в 2021 году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Корректировка</a:t>
                      </a:r>
                      <a:r>
                        <a:rPr lang="ru-RU" baseline="0" dirty="0" smtClean="0"/>
                        <a:t> проекта уличного освещения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Историко-культурная</a:t>
                      </a:r>
                      <a:r>
                        <a:rPr lang="ru-RU" baseline="0" dirty="0" smtClean="0"/>
                        <a:t>  экспертиза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Миновала</a:t>
                      </a:r>
                      <a:r>
                        <a:rPr lang="ru-RU" baseline="0" dirty="0" smtClean="0"/>
                        <a:t> необходимость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Дер. </a:t>
            </a:r>
            <a:r>
              <a:rPr lang="ru-RU" dirty="0" err="1" smtClean="0"/>
              <a:t>Низино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28596" y="928670"/>
          <a:ext cx="7467600" cy="543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Запланированное 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Подача заявки на строительство</a:t>
                      </a:r>
                      <a:r>
                        <a:rPr lang="ru-RU" sz="1400" baseline="0" dirty="0" smtClean="0"/>
                        <a:t> амбулатории в д. </a:t>
                      </a:r>
                      <a:r>
                        <a:rPr lang="ru-RU" sz="1400" baseline="0" dirty="0" err="1" smtClean="0"/>
                        <a:t>Низино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выполнено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Окончание строительства</a:t>
                      </a:r>
                      <a:r>
                        <a:rPr lang="ru-RU" sz="1400" baseline="0" dirty="0" smtClean="0"/>
                        <a:t> детской площадки  у д.7,8,9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выполнено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Капитальный ремонт кровли на МКД №7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выполнено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Разработка</a:t>
                      </a:r>
                      <a:r>
                        <a:rPr lang="ru-RU" sz="1400" baseline="0" dirty="0" smtClean="0"/>
                        <a:t> проекта </a:t>
                      </a:r>
                      <a:r>
                        <a:rPr lang="ru-RU" sz="1400" baseline="0" dirty="0" err="1" smtClean="0"/>
                        <a:t>техперевооружения</a:t>
                      </a:r>
                      <a:r>
                        <a:rPr lang="ru-RU" sz="1400" baseline="0" dirty="0" smtClean="0"/>
                        <a:t> котельной в дер. </a:t>
                      </a:r>
                      <a:r>
                        <a:rPr lang="ru-RU" sz="1400" baseline="0" dirty="0" err="1" smtClean="0"/>
                        <a:t>Низино</a:t>
                      </a:r>
                      <a:r>
                        <a:rPr lang="ru-RU" sz="1400" baseline="0" dirty="0" smtClean="0"/>
                        <a:t> и подача заявки на участие в программе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выполнено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Благоустройство</a:t>
                      </a:r>
                      <a:r>
                        <a:rPr lang="ru-RU" sz="1400" baseline="0" dirty="0" smtClean="0"/>
                        <a:t> общественной территории между </a:t>
                      </a:r>
                      <a:r>
                        <a:rPr lang="ru-RU" sz="1400" baseline="0" dirty="0" err="1" smtClean="0"/>
                        <a:t>д</a:t>
                      </a:r>
                      <a:r>
                        <a:rPr lang="ru-RU" sz="1400" baseline="0" dirty="0" smtClean="0"/>
                        <a:t>/с и школой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выполнено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Строительство</a:t>
                      </a:r>
                      <a:r>
                        <a:rPr lang="ru-RU" sz="1400" baseline="0" dirty="0" smtClean="0"/>
                        <a:t> контейнерных площадок в д. </a:t>
                      </a:r>
                      <a:r>
                        <a:rPr lang="ru-RU" sz="1400" baseline="0" dirty="0" err="1" smtClean="0"/>
                        <a:t>Низино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выполнено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Строительство газопровода среднего давления по</a:t>
                      </a:r>
                      <a:r>
                        <a:rPr lang="ru-RU" sz="1400" baseline="0" dirty="0" smtClean="0"/>
                        <a:t> ул. Нижняя, Торфяная, Шинкарская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выполнено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Историко-культурная экспертиза</a:t>
                      </a:r>
                      <a:r>
                        <a:rPr lang="ru-RU" sz="1400" baseline="0" dirty="0" smtClean="0"/>
                        <a:t> земельных участков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выполнено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Установка</a:t>
                      </a:r>
                      <a:r>
                        <a:rPr lang="ru-RU" sz="1400" baseline="0" dirty="0" smtClean="0"/>
                        <a:t> АИТП в МКД №1-4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выполнено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МП «Развитие жилищно-коммунального хозяйства», проект </a:t>
            </a:r>
            <a:r>
              <a:rPr lang="ru-RU" sz="2400" dirty="0" err="1" smtClean="0"/>
              <a:t>техперевооружения</a:t>
            </a:r>
            <a:r>
              <a:rPr lang="ru-RU" sz="2400" dirty="0" smtClean="0"/>
              <a:t> котельной в д. </a:t>
            </a:r>
            <a:r>
              <a:rPr lang="ru-RU" sz="2400" dirty="0" err="1" smtClean="0"/>
              <a:t>Низино</a:t>
            </a: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571612"/>
            <a:ext cx="3655219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МП «Развитие жилищно-коммунального хозяйства», заглубление сети теплоснабжения</a:t>
            </a: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3" y="1643050"/>
            <a:ext cx="392909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МП «Развитие жилищно-коммунального хозяйства», АИТП в МКД №№1-4 по ул. Центральная</a:t>
            </a:r>
            <a:endParaRPr lang="ru-RU" sz="2400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571612"/>
            <a:ext cx="3929061" cy="487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МП «Развитие дорожного хозяйства, ремонт проезда к д.41-45 в Санино</a:t>
            </a:r>
            <a:endParaRPr lang="ru-RU" dirty="0"/>
          </a:p>
        </p:txBody>
      </p:sp>
      <p:pic>
        <p:nvPicPr>
          <p:cNvPr id="2050" name="Picture 2" descr="IMG-20210127-WA0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71612"/>
            <a:ext cx="3655219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IMG-20210127-WA0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714488"/>
            <a:ext cx="342902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Общественная территория в д. </a:t>
            </a:r>
            <a:r>
              <a:rPr lang="ru-RU" dirty="0" err="1" smtClean="0"/>
              <a:t>Низино</a:t>
            </a:r>
            <a:r>
              <a:rPr lang="ru-RU" dirty="0" smtClean="0"/>
              <a:t>, что было…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388" y="2209105"/>
            <a:ext cx="6499225" cy="365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- Демографическая обстановка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МП «Формирование комфортной городской среды», благоустройство парка, 1 этап.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512" y="1600200"/>
            <a:ext cx="7308976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МП «Формирование комфортной городской среды», благоустройство парка, 1 этап.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36750"/>
            <a:ext cx="74676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МП «Формирование комфортной городской среды», благоустройство дворовой территории у МКД 2,3,5 по </a:t>
            </a:r>
            <a:r>
              <a:rPr lang="ru-RU" sz="2400" dirty="0" err="1" smtClean="0"/>
              <a:t>Санинскому</a:t>
            </a:r>
            <a:r>
              <a:rPr lang="ru-RU" sz="2400" dirty="0" smtClean="0"/>
              <a:t> шоссе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1917" y="1600200"/>
            <a:ext cx="649816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дворовая территория у МКД 2,3,5 по </a:t>
            </a:r>
            <a:r>
              <a:rPr lang="ru-RU" sz="3200" dirty="0" err="1" smtClean="0"/>
              <a:t>Санинскому</a:t>
            </a:r>
            <a:r>
              <a:rPr lang="ru-RU" sz="3200" dirty="0" smtClean="0"/>
              <a:t> шоссе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Полоса препятствий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952377"/>
            <a:ext cx="7310438" cy="411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Полоса препятствий открытие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500174"/>
            <a:ext cx="4089815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Мероприятия в рамках 3-ОЗ, стадион в пос. </a:t>
            </a:r>
            <a:r>
              <a:rPr lang="ru-RU" dirty="0" err="1" smtClean="0"/>
              <a:t>Жилгородок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3" y="2214682"/>
            <a:ext cx="7467600" cy="36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Мероприятия в рамках 147-ОЗ, контейнерная площадка в д. </a:t>
            </a:r>
            <a:r>
              <a:rPr lang="ru-RU" dirty="0" err="1" smtClean="0"/>
              <a:t>Низино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36750"/>
            <a:ext cx="74676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МП по строительству контейнерных площадок в населенных пунктах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86116" y="1714487"/>
            <a:ext cx="4678943" cy="215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4071942"/>
            <a:ext cx="4929222" cy="227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Благодарим за внимание!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600200"/>
            <a:ext cx="649816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Уровень жизни и доходов населения.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Доходы бюджета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Собственные доходы бюджета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Доходы бюджета на душу населения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Расходы бюджета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Дер. Владимировка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/>
                <a:gridCol w="2489200"/>
                <a:gridCol w="24892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Запланированное 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Проектирование</a:t>
                      </a:r>
                      <a:r>
                        <a:rPr lang="ru-RU" baseline="0" dirty="0" smtClean="0"/>
                        <a:t> газопровода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Ремонт дорог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Частично</a:t>
                      </a:r>
                      <a:r>
                        <a:rPr lang="ru-RU" baseline="0" dirty="0" smtClean="0"/>
                        <a:t> выполнен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Уличное освещение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Строительство контейнерной площадки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Деревня Ольгино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7467600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Запланированное</a:t>
                      </a:r>
                      <a:r>
                        <a:rPr lang="ru-RU" baseline="0" dirty="0" smtClean="0"/>
                        <a:t> мероприятие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Проектирование газопровода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Строительство линий уличного освещения</a:t>
                      </a:r>
                      <a:r>
                        <a:rPr lang="ru-RU" baseline="0" dirty="0" smtClean="0"/>
                        <a:t> (ул. Полевая)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Строительство контейнерной площадки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Формирование земельного</a:t>
                      </a:r>
                      <a:r>
                        <a:rPr lang="ru-RU" baseline="0" dirty="0" smtClean="0"/>
                        <a:t> участка  для детской площадки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1436</TotalTime>
  <Words>514</Words>
  <Application>Microsoft Office PowerPoint</Application>
  <PresentationFormat>Экран (4:3)</PresentationFormat>
  <Paragraphs>99</Paragraphs>
  <Slides>29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Эркер</vt:lpstr>
      <vt:lpstr>Итоги социально – экономического  развития территории Муниципального Образования Низинское сельское поселение муниципального образования  Ломоносовский район Ленинградской области за 12 месяцев 2020 года </vt:lpstr>
      <vt:lpstr>- Демографическая обстановка   </vt:lpstr>
      <vt:lpstr>Уровень жизни и доходов населения. </vt:lpstr>
      <vt:lpstr>Доходы бюджета   </vt:lpstr>
      <vt:lpstr>Собственные доходы бюджета</vt:lpstr>
      <vt:lpstr>Доходы бюджета на душу населения</vt:lpstr>
      <vt:lpstr>Расходы бюджета</vt:lpstr>
      <vt:lpstr>Дер. Владимировка</vt:lpstr>
      <vt:lpstr>Деревня Ольгино</vt:lpstr>
      <vt:lpstr>Деревня Марьино</vt:lpstr>
      <vt:lpstr>Деревня Санино</vt:lpstr>
      <vt:lpstr>Пос. Жилгородок</vt:lpstr>
      <vt:lpstr>Деревня Узигонты</vt:lpstr>
      <vt:lpstr>Дер. Низино</vt:lpstr>
      <vt:lpstr>МП «Развитие жилищно-коммунального хозяйства», проект техперевооружения котельной в д. Низино</vt:lpstr>
      <vt:lpstr>МП «Развитие жилищно-коммунального хозяйства», заглубление сети теплоснабжения</vt:lpstr>
      <vt:lpstr>МП «Развитие жилищно-коммунального хозяйства», АИТП в МКД №№1-4 по ул. Центральная</vt:lpstr>
      <vt:lpstr>МП «Развитие дорожного хозяйства, ремонт проезда к д.41-45 в Санино</vt:lpstr>
      <vt:lpstr> Общественная территория в д. Низино, что было…</vt:lpstr>
      <vt:lpstr>МП «Формирование комфортной городской среды», благоустройство парка, 1 этап.</vt:lpstr>
      <vt:lpstr>МП «Формирование комфортной городской среды», благоустройство парка, 1 этап.</vt:lpstr>
      <vt:lpstr>МП «Формирование комфортной городской среды», благоустройство дворовой территории у МКД 2,3,5 по Санинскому шоссе</vt:lpstr>
      <vt:lpstr>дворовая территория у МКД 2,3,5 по Санинскому шоссе</vt:lpstr>
      <vt:lpstr>Полоса препятствий</vt:lpstr>
      <vt:lpstr>Полоса препятствий открытие</vt:lpstr>
      <vt:lpstr>Мероприятия в рамках 3-ОЗ, стадион в пос. Жилгородок</vt:lpstr>
      <vt:lpstr>Мероприятия в рамках 147-ОЗ, контейнерная площадка в д. Низино</vt:lpstr>
      <vt:lpstr>МП по строительству контейнерных площадок в населенных пунктах</vt:lpstr>
      <vt:lpstr>Благодарим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социально – экономического  развития территории Муниципального Образования Низинское сельское поселение муниципального образования  Ломоносовский район Ленинградской области за 12 месяцев 2019 года</dc:title>
  <dc:creator>Клухина</dc:creator>
  <cp:lastModifiedBy>Светлана</cp:lastModifiedBy>
  <cp:revision>147</cp:revision>
  <dcterms:created xsi:type="dcterms:W3CDTF">2020-02-17T07:36:57Z</dcterms:created>
  <dcterms:modified xsi:type="dcterms:W3CDTF">2021-02-03T08:23:28Z</dcterms:modified>
</cp:coreProperties>
</file>