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310" r:id="rId6"/>
    <p:sldId id="262" r:id="rId7"/>
    <p:sldId id="300" r:id="rId8"/>
    <p:sldId id="293" r:id="rId9"/>
    <p:sldId id="286" r:id="rId10"/>
    <p:sldId id="287" r:id="rId11"/>
    <p:sldId id="288" r:id="rId12"/>
    <p:sldId id="301" r:id="rId13"/>
    <p:sldId id="289" r:id="rId14"/>
    <p:sldId id="290" r:id="rId15"/>
    <p:sldId id="291" r:id="rId16"/>
    <p:sldId id="292" r:id="rId17"/>
    <p:sldId id="302" r:id="rId18"/>
    <p:sldId id="303" r:id="rId19"/>
    <p:sldId id="304" r:id="rId20"/>
    <p:sldId id="306" r:id="rId21"/>
    <p:sldId id="307" r:id="rId22"/>
    <p:sldId id="308" r:id="rId23"/>
    <p:sldId id="309" r:id="rId24"/>
    <p:sldId id="280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55" autoAdjust="0"/>
    <p:restoredTop sz="94713" autoAdjust="0"/>
  </p:normalViewPr>
  <p:slideViewPr>
    <p:cSldViewPr>
      <p:cViewPr varScale="1">
        <p:scale>
          <a:sx n="78" d="100"/>
          <a:sy n="78" d="100"/>
        </p:scale>
        <p:origin x="-108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Численность постоянно зарегистрированного населения, чел.</c:v>
                </c:pt>
              </c:strCache>
            </c:strRef>
          </c:cat>
          <c:val>
            <c:numRef>
              <c:f>Лист1!$B$2</c:f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Численность постоянно зарегистрированного населения, чел.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4718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2019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Численность постоянно зарегистрированного населения, чел.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4698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2020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Численность постоянно зарегистрированного населения, чел.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4857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2021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Численность постоянно зарегистрированного населения, чел.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4343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2022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Численность постоянно зарегистрированного населения, чел.</c:v>
                </c:pt>
              </c:strCache>
            </c:strRef>
          </c:cat>
          <c:val>
            <c:numRef>
              <c:f>Лист1!$G$2</c:f>
              <c:numCache>
                <c:formatCode>General</c:formatCode>
                <c:ptCount val="1"/>
                <c:pt idx="0">
                  <c:v>5315</c:v>
                </c:pt>
              </c:numCache>
            </c:numRef>
          </c:val>
        </c:ser>
        <c:axId val="134498944"/>
        <c:axId val="134734208"/>
      </c:barChart>
      <c:catAx>
        <c:axId val="134498944"/>
        <c:scaling>
          <c:orientation val="minMax"/>
        </c:scaling>
        <c:axPos val="b"/>
        <c:tickLblPos val="nextTo"/>
        <c:crossAx val="134734208"/>
        <c:crosses val="autoZero"/>
        <c:auto val="1"/>
        <c:lblAlgn val="ctr"/>
        <c:lblOffset val="100"/>
      </c:catAx>
      <c:valAx>
        <c:axId val="134734208"/>
        <c:scaling>
          <c:orientation val="minMax"/>
        </c:scaling>
        <c:axPos val="l"/>
        <c:majorGridlines/>
        <c:numFmt formatCode="General" sourceLinked="1"/>
        <c:tickLblPos val="nextTo"/>
        <c:crossAx val="134498944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Соотношение средней</a:t>
            </a:r>
            <a:r>
              <a:rPr lang="ru-RU" baseline="0" dirty="0" smtClean="0"/>
              <a:t> заработной платы к прожиточному минимуму</a:t>
            </a:r>
            <a:endParaRPr lang="ru-RU" dirty="0"/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Среднемесячная заработная плата, руб</c:v>
                </c:pt>
                <c:pt idx="1">
                  <c:v>прожиточный минимум, руб</c:v>
                </c:pt>
              </c:strCache>
            </c:strRef>
          </c:cat>
          <c:val>
            <c:numRef>
              <c:f>Лист1!$B$2:$B$3</c:f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Среднемесячная заработная плата, руб</c:v>
                </c:pt>
                <c:pt idx="1">
                  <c:v>прожиточный минимум, руб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2019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Среднемесячная заработная плата, руб</c:v>
                </c:pt>
                <c:pt idx="1">
                  <c:v>прожиточный минимум, руб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26200</c:v>
                </c:pt>
                <c:pt idx="1">
                  <c:v>11944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2020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Среднемесячная заработная плата, руб</c:v>
                </c:pt>
                <c:pt idx="1">
                  <c:v>прожиточный минимум, руб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26200</c:v>
                </c:pt>
                <c:pt idx="1">
                  <c:v>12392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2021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Среднемесячная заработная плата, руб</c:v>
                </c:pt>
                <c:pt idx="1">
                  <c:v>прожиточный минимум, руб</c:v>
                </c:pt>
              </c:strCache>
            </c:strRef>
          </c:cat>
          <c:val>
            <c:numRef>
              <c:f>Лист1!$F$2:$F$3</c:f>
              <c:numCache>
                <c:formatCode>General</c:formatCode>
                <c:ptCount val="2"/>
                <c:pt idx="0">
                  <c:v>26200</c:v>
                </c:pt>
                <c:pt idx="1">
                  <c:v>12781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2022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Среднемесячная заработная плата, руб</c:v>
                </c:pt>
                <c:pt idx="1">
                  <c:v>прожиточный минимум, руб</c:v>
                </c:pt>
              </c:strCache>
            </c:strRef>
          </c:cat>
          <c:val>
            <c:numRef>
              <c:f>Лист1!$G$2:$G$3</c:f>
              <c:numCache>
                <c:formatCode>General</c:formatCode>
                <c:ptCount val="2"/>
                <c:pt idx="0">
                  <c:v>43700</c:v>
                </c:pt>
                <c:pt idx="1">
                  <c:v>14059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Столбец3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Среднемесячная заработная плата, руб</c:v>
                </c:pt>
                <c:pt idx="1">
                  <c:v>прожиточный минимум, руб</c:v>
                </c:pt>
              </c:strCache>
            </c:strRef>
          </c:cat>
          <c:val>
            <c:numRef>
              <c:f>Лист1!$H$2:$H$3</c:f>
            </c:numRef>
          </c:val>
        </c:ser>
        <c:marker val="1"/>
        <c:axId val="134619904"/>
        <c:axId val="134621440"/>
      </c:lineChart>
      <c:catAx>
        <c:axId val="134619904"/>
        <c:scaling>
          <c:orientation val="minMax"/>
        </c:scaling>
        <c:axPos val="b"/>
        <c:majorTickMark val="none"/>
        <c:tickLblPos val="nextTo"/>
        <c:crossAx val="134621440"/>
        <c:crosses val="autoZero"/>
        <c:auto val="1"/>
        <c:lblAlgn val="ctr"/>
        <c:lblOffset val="100"/>
      </c:catAx>
      <c:valAx>
        <c:axId val="134621440"/>
        <c:scaling>
          <c:orientation val="minMax"/>
        </c:scaling>
        <c:axPos val="l"/>
        <c:majorGridlines/>
        <c:title>
          <c:layout/>
        </c:title>
        <c:numFmt formatCode="General" sourceLinked="1"/>
        <c:majorTickMark val="none"/>
        <c:tickLblPos val="nextTo"/>
        <c:crossAx val="134619904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"/>
  <c:chart>
    <c:view3D>
      <c:perspective val="30"/>
    </c:view3D>
    <c:plotArea>
      <c:layout>
        <c:manualLayout>
          <c:layoutTarget val="inner"/>
          <c:xMode val="edge"/>
          <c:yMode val="edge"/>
          <c:x val="0.14356433124430881"/>
          <c:y val="2.8631870527584719E-2"/>
          <c:w val="0.69304153945042601"/>
          <c:h val="0.60806442842853148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доходы бюджета, всего, тыс. руб.</c:v>
                </c:pt>
                <c:pt idx="1">
                  <c:v>собственные доходы, тыс. руб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</c:numCache>
            </c:numRef>
          </c:val>
        </c:ser>
        <c:ser>
          <c:idx val="1"/>
          <c:order val="1"/>
          <c:cat>
            <c:strRef>
              <c:f>Лист1!$A$2:$A$3</c:f>
              <c:strCache>
                <c:ptCount val="2"/>
                <c:pt idx="0">
                  <c:v>доходы бюджета, всего, тыс. руб.</c:v>
                </c:pt>
                <c:pt idx="1">
                  <c:v>собственные доходы, тыс. руб</c:v>
                </c:pt>
              </c:strCache>
            </c:strRef>
          </c:cat>
          <c:val>
            <c:numRef>
              <c:f>Лист1!$C$2:$C$3</c:f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2019 год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доходы бюджета, всего, тыс. руб.</c:v>
                </c:pt>
                <c:pt idx="1">
                  <c:v>собственные доходы, тыс. руб</c:v>
                </c:pt>
              </c:strCache>
            </c:strRef>
          </c:cat>
          <c:val>
            <c:numRef>
              <c:f>Лист1!$D$2:$D$3</c:f>
              <c:numCache>
                <c:formatCode>#,##0</c:formatCode>
                <c:ptCount val="2"/>
                <c:pt idx="0">
                  <c:v>106110</c:v>
                </c:pt>
                <c:pt idx="1">
                  <c:v>92500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2020 год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доходы бюджета, всего, тыс. руб.</c:v>
                </c:pt>
                <c:pt idx="1">
                  <c:v>собственные доходы, тыс. руб</c:v>
                </c:pt>
              </c:strCache>
            </c:strRef>
          </c:cat>
          <c:val>
            <c:numRef>
              <c:f>Лист1!$E$2:$E$3</c:f>
              <c:numCache>
                <c:formatCode>#,##0</c:formatCode>
                <c:ptCount val="2"/>
                <c:pt idx="0">
                  <c:v>137800</c:v>
                </c:pt>
                <c:pt idx="1">
                  <c:v>102800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2021 год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доходы бюджета, всего, тыс. руб.</c:v>
                </c:pt>
                <c:pt idx="1">
                  <c:v>собственные доходы, тыс. руб</c:v>
                </c:pt>
              </c:strCache>
            </c:strRef>
          </c:cat>
          <c:val>
            <c:numRef>
              <c:f>Лист1!$F$2:$F$3</c:f>
              <c:numCache>
                <c:formatCode>#,##0</c:formatCode>
                <c:ptCount val="2"/>
                <c:pt idx="0">
                  <c:v>164394</c:v>
                </c:pt>
                <c:pt idx="1">
                  <c:v>123296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2022 год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доходы бюджета, всего, тыс. руб.</c:v>
                </c:pt>
                <c:pt idx="1">
                  <c:v>собственные доходы, тыс. руб</c:v>
                </c:pt>
              </c:strCache>
            </c:strRef>
          </c:cat>
          <c:val>
            <c:numRef>
              <c:f>Лист1!$G$2:$G$3</c:f>
              <c:numCache>
                <c:formatCode>#,##0</c:formatCode>
                <c:ptCount val="2"/>
                <c:pt idx="0">
                  <c:v>154500</c:v>
                </c:pt>
                <c:pt idx="1">
                  <c:v>132044</c:v>
                </c:pt>
              </c:numCache>
            </c:numRef>
          </c:val>
        </c:ser>
        <c:shape val="box"/>
        <c:axId val="146191872"/>
        <c:axId val="146204544"/>
        <c:axId val="146177536"/>
      </c:bar3DChart>
      <c:catAx>
        <c:axId val="146191872"/>
        <c:scaling>
          <c:orientation val="minMax"/>
        </c:scaling>
        <c:axPos val="b"/>
        <c:numFmt formatCode="General" sourceLinked="1"/>
        <c:tickLblPos val="nextTo"/>
        <c:crossAx val="146204544"/>
        <c:crosses val="autoZero"/>
        <c:auto val="1"/>
        <c:lblAlgn val="ctr"/>
        <c:lblOffset val="100"/>
      </c:catAx>
      <c:valAx>
        <c:axId val="146204544"/>
        <c:scaling>
          <c:orientation val="minMax"/>
        </c:scaling>
        <c:axPos val="l"/>
        <c:majorGridlines/>
        <c:numFmt formatCode="#,##0" sourceLinked="1"/>
        <c:tickLblPos val="nextTo"/>
        <c:crossAx val="146191872"/>
        <c:crosses val="autoZero"/>
        <c:crossBetween val="between"/>
      </c:valAx>
      <c:serAx>
        <c:axId val="146177536"/>
        <c:scaling>
          <c:orientation val="minMax"/>
        </c:scaling>
        <c:axPos val="b"/>
        <c:tickLblPos val="nextTo"/>
        <c:crossAx val="146204544"/>
        <c:crosses val="autoZero"/>
      </c:ser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налоги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З.Н.</c:v>
                </c:pt>
                <c:pt idx="1">
                  <c:v>НИФЛ</c:v>
                </c:pt>
                <c:pt idx="2">
                  <c:v>НДФЛ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104.7</c:v>
                </c:pt>
                <c:pt idx="1">
                  <c:v>2.9</c:v>
                </c:pt>
                <c:pt idx="2">
                  <c:v>19.100000000000001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налоги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ЗН</c:v>
                </c:pt>
                <c:pt idx="1">
                  <c:v>НИФЛ</c:v>
                </c:pt>
                <c:pt idx="2">
                  <c:v>НДФЛ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103.9</c:v>
                </c:pt>
                <c:pt idx="1">
                  <c:v>2.02</c:v>
                </c:pt>
                <c:pt idx="2">
                  <c:v>13.37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доходы бюджета на душу населения, тыс. руб</c:v>
                </c:pt>
              </c:strCache>
            </c:strRef>
          </c:cat>
          <c:val>
            <c:numRef>
              <c:f>Лист1!$B$2</c:f>
              <c:numCache>
                <c:formatCode>#,##0</c:formatCode>
                <c:ptCount val="1"/>
                <c:pt idx="0">
                  <c:v>22.58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доходы бюджета на душу населения, тыс. руб</c:v>
                </c:pt>
              </c:strCache>
            </c:strRef>
          </c:cat>
          <c:val>
            <c:numRef>
              <c:f>Лист1!$C$2</c:f>
              <c:numCache>
                <c:formatCode>#,##0</c:formatCode>
                <c:ptCount val="1"/>
                <c:pt idx="0">
                  <c:v>28.34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2021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доходы бюджета на душу населения, тыс. руб</c:v>
                </c:pt>
              </c:strCache>
            </c:strRef>
          </c:cat>
          <c:val>
            <c:numRef>
              <c:f>Лист1!$D$2</c:f>
              <c:numCache>
                <c:formatCode>#,##0.00</c:formatCode>
                <c:ptCount val="1"/>
                <c:pt idx="0">
                  <c:v>33.25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2022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доходы бюджета на душу населения, тыс. руб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30.330000000000005</c:v>
                </c:pt>
              </c:numCache>
            </c:numRef>
          </c:val>
        </c:ser>
        <c:shape val="cylinder"/>
        <c:axId val="146236544"/>
        <c:axId val="146238080"/>
        <c:axId val="0"/>
      </c:bar3DChart>
      <c:catAx>
        <c:axId val="146236544"/>
        <c:scaling>
          <c:orientation val="minMax"/>
        </c:scaling>
        <c:axPos val="b"/>
        <c:tickLblPos val="nextTo"/>
        <c:crossAx val="146238080"/>
        <c:crosses val="autoZero"/>
        <c:auto val="1"/>
        <c:lblAlgn val="ctr"/>
        <c:lblOffset val="100"/>
      </c:catAx>
      <c:valAx>
        <c:axId val="146238080"/>
        <c:scaling>
          <c:orientation val="minMax"/>
        </c:scaling>
        <c:axPos val="l"/>
        <c:majorGridlines/>
        <c:numFmt formatCode="#,##0" sourceLinked="1"/>
        <c:tickLblPos val="nextTo"/>
        <c:crossAx val="146236544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2016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расходы бюджета, тыс. руб.</c:v>
                </c:pt>
              </c:strCache>
            </c:strRef>
          </c:cat>
          <c:val>
            <c:numRef>
              <c:f>Лист1!$B$2</c:f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2017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расходы бюджета, тыс. руб.</c:v>
                </c:pt>
              </c:strCache>
            </c:strRef>
          </c:cat>
          <c:val>
            <c:numRef>
              <c:f>Лист1!$C$2</c:f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2018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расходы бюджета, тыс. руб.</c:v>
                </c:pt>
              </c:strCache>
            </c:strRef>
          </c:cat>
          <c:val>
            <c:numRef>
              <c:f>Лист1!$D$2</c:f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2019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расходы бюджета, тыс. руб.</c:v>
                </c:pt>
              </c:strCache>
            </c:strRef>
          </c:cat>
          <c:val>
            <c:numRef>
              <c:f>Лист1!$E$2</c:f>
              <c:numCache>
                <c:formatCode>#,##0</c:formatCode>
                <c:ptCount val="1"/>
                <c:pt idx="0">
                  <c:v>110900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2020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расходы бюджета, тыс. руб.</c:v>
                </c:pt>
              </c:strCache>
            </c:strRef>
          </c:cat>
          <c:val>
            <c:numRef>
              <c:f>Лист1!$F$2</c:f>
              <c:numCache>
                <c:formatCode>#,##0</c:formatCode>
                <c:ptCount val="1"/>
                <c:pt idx="0">
                  <c:v>130500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2021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расходы бюджета, тыс. руб.</c:v>
                </c:pt>
              </c:strCache>
            </c:strRef>
          </c:cat>
          <c:val>
            <c:numRef>
              <c:f>Лист1!$G$2</c:f>
              <c:numCache>
                <c:formatCode>#,##0.00</c:formatCode>
                <c:ptCount val="1"/>
                <c:pt idx="0">
                  <c:v>142687.20000000001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2022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расходы бюджета, тыс. руб.</c:v>
                </c:pt>
              </c:strCache>
            </c:strRef>
          </c:cat>
          <c:val>
            <c:numRef>
              <c:f>Лист1!$H$2</c:f>
              <c:numCache>
                <c:formatCode>#,##0</c:formatCode>
                <c:ptCount val="1"/>
                <c:pt idx="0">
                  <c:v>174100</c:v>
                </c:pt>
              </c:numCache>
            </c:numRef>
          </c:val>
        </c:ser>
        <c:shape val="cylinder"/>
        <c:axId val="149158144"/>
        <c:axId val="149233664"/>
        <c:axId val="0"/>
      </c:bar3DChart>
      <c:catAx>
        <c:axId val="149158144"/>
        <c:scaling>
          <c:orientation val="minMax"/>
        </c:scaling>
        <c:axPos val="b"/>
        <c:tickLblPos val="nextTo"/>
        <c:crossAx val="149233664"/>
        <c:crosses val="autoZero"/>
        <c:auto val="1"/>
        <c:lblAlgn val="ctr"/>
        <c:lblOffset val="100"/>
      </c:catAx>
      <c:valAx>
        <c:axId val="149233664"/>
        <c:scaling>
          <c:orientation val="minMax"/>
        </c:scaling>
        <c:axPos val="l"/>
        <c:majorGridlines/>
        <c:numFmt formatCode="#,##0" sourceLinked="1"/>
        <c:tickLblPos val="nextTo"/>
        <c:crossAx val="149158144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D55C9C-05C0-4DAC-8988-1FD666AA4C04}" type="datetimeFigureOut">
              <a:rPr lang="ru-RU" smtClean="0"/>
              <a:pPr/>
              <a:t>07.02.2023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CAF4DD-17FF-4D11-A9A1-8C6940003BE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Экономическая политика поселения сфокусирована на развитии традиционных секторов экономики, на более полном и эффективном использовании земельного, природного, трудового потенциала поселения, на реализацию начатых инвестиционных проектов, а также на создании условий для привлечения инвесторов в экономику поселения.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AF4DD-17FF-4D11-A9A1-8C6940003BE8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 данным статистики, на территории муниципального образования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Низинское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сельское поселение постоянно зарегистрировано 4698 человек проживает 4980  человек.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 12 месяцев 2019 года на территории поселения родилось 28 детей, при этом смертность составила 42 человека.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AF4DD-17FF-4D11-A9A1-8C6940003BE8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AF4DD-17FF-4D11-A9A1-8C6940003BE8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07.02.2023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07.02.2023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07.02.2023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07.02.2023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07.02.2023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Итоги социально – экономического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i="1" dirty="0" smtClean="0"/>
              <a:t>развития территории Муниципального Образования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i="1" dirty="0" err="1" smtClean="0"/>
              <a:t>Низинское</a:t>
            </a:r>
            <a:r>
              <a:rPr lang="ru-RU" b="1" i="1" dirty="0" smtClean="0"/>
              <a:t> сельское поселение муниципального образования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i="1" dirty="0" smtClean="0"/>
              <a:t>Ломоносовский район Ленинградской области за 12 месяцев 202</a:t>
            </a:r>
            <a:r>
              <a:rPr lang="ru-RU" i="1" dirty="0" smtClean="0"/>
              <a:t>2</a:t>
            </a:r>
            <a:r>
              <a:rPr lang="ru-RU" b="1" i="1" dirty="0" smtClean="0"/>
              <a:t> года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wipe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Деревня </a:t>
            </a:r>
            <a:r>
              <a:rPr lang="ru-RU" dirty="0" err="1" smtClean="0"/>
              <a:t>Марьино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7467600" cy="165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3800"/>
                <a:gridCol w="37338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Запланированное мероприятие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Устройство</a:t>
                      </a:r>
                      <a:r>
                        <a:rPr lang="ru-RU" baseline="0" dirty="0" smtClean="0"/>
                        <a:t> основания для детской площадки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выполнено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Деревня Санино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57200" y="1580198"/>
          <a:ext cx="7467600" cy="1630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3800"/>
                <a:gridCol w="37338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Запланированное</a:t>
                      </a:r>
                      <a:r>
                        <a:rPr lang="ru-RU" baseline="0" dirty="0" smtClean="0"/>
                        <a:t> мероприятие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Ремонт</a:t>
                      </a:r>
                      <a:r>
                        <a:rPr lang="ru-RU" baseline="0" dirty="0" smtClean="0"/>
                        <a:t> ул. Морская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выполнено</a:t>
                      </a:r>
                      <a:endParaRPr lang="ru-RU" dirty="0"/>
                    </a:p>
                  </a:txBody>
                  <a:tcPr/>
                </a:tc>
              </a:tr>
              <a:tr h="620078">
                <a:tc>
                  <a:txBody>
                    <a:bodyPr/>
                    <a:lstStyle/>
                    <a:p>
                      <a:r>
                        <a:rPr lang="ru-RU" dirty="0" smtClean="0"/>
                        <a:t>Ремонт</a:t>
                      </a:r>
                      <a:r>
                        <a:rPr lang="ru-RU" baseline="0" dirty="0" smtClean="0"/>
                        <a:t> участка пер. Никольский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выполнено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Деревня Сашино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57200" y="1580198"/>
          <a:ext cx="7467600" cy="1630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3800"/>
                <a:gridCol w="37338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Запланированное</a:t>
                      </a:r>
                      <a:r>
                        <a:rPr lang="ru-RU" baseline="0" dirty="0" smtClean="0"/>
                        <a:t> мероприятие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Асфальтирование ул. Дачная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выполнено</a:t>
                      </a:r>
                      <a:endParaRPr lang="ru-RU" dirty="0"/>
                    </a:p>
                  </a:txBody>
                  <a:tcPr/>
                </a:tc>
              </a:tr>
              <a:tr h="620078">
                <a:tc>
                  <a:txBody>
                    <a:bodyPr/>
                    <a:lstStyle/>
                    <a:p>
                      <a:r>
                        <a:rPr lang="ru-RU" dirty="0" smtClean="0"/>
                        <a:t>Благоустройство</a:t>
                      </a:r>
                      <a:r>
                        <a:rPr lang="ru-RU" baseline="0" dirty="0" smtClean="0"/>
                        <a:t> зоны отдыха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выполнено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Пос. </a:t>
            </a:r>
            <a:r>
              <a:rPr lang="ru-RU" dirty="0" err="1" smtClean="0"/>
              <a:t>Жилгородок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7467600" cy="165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3800"/>
                <a:gridCol w="37338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Запланированное</a:t>
                      </a:r>
                      <a:r>
                        <a:rPr lang="ru-RU" baseline="0" dirty="0" smtClean="0"/>
                        <a:t> мероприятие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Строительство</a:t>
                      </a:r>
                      <a:r>
                        <a:rPr lang="ru-RU" baseline="0" dirty="0" smtClean="0"/>
                        <a:t>  контейнерной площадки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выполнено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aseline="0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Деревня </a:t>
            </a:r>
            <a:r>
              <a:rPr lang="ru-RU" dirty="0" err="1" smtClean="0"/>
              <a:t>Узигонты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746760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3800"/>
                <a:gridCol w="37338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Запланированное</a:t>
                      </a:r>
                      <a:r>
                        <a:rPr lang="ru-RU" baseline="0" dirty="0" smtClean="0"/>
                        <a:t> мероприятие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Строительство контейнерной площадки 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выполнено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aseline="0" dirty="0" smtClean="0"/>
                        <a:t>Окончание корректировки проекта газоснабжения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Выполнено.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111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Дер. </a:t>
            </a:r>
            <a:r>
              <a:rPr lang="ru-RU" dirty="0" err="1" smtClean="0"/>
              <a:t>Низино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28596" y="928670"/>
          <a:ext cx="7467600" cy="330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3800"/>
                <a:gridCol w="37338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Запланированное мероприятие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Благоустройство</a:t>
                      </a:r>
                      <a:r>
                        <a:rPr lang="ru-RU" sz="1400" baseline="0" dirty="0" smtClean="0"/>
                        <a:t> территории у МКД 5 и 6 (второй этап)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выполнено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aseline="0" dirty="0" smtClean="0"/>
                        <a:t>Асфальтирование  улиц Веселая, Нагорная, Подгорная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выполнено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Благоустройство территории между д. 8,9 и ул. Подгорная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выполнено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Благоустройство парка (2 этап)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выполнено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Ремонт</a:t>
                      </a:r>
                      <a:r>
                        <a:rPr lang="ru-RU" sz="1400" baseline="0" dirty="0" smtClean="0"/>
                        <a:t> теплотрассы у домов 5-6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выполнено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Замена оборудования на котельной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выполнено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11156"/>
          </a:xfrm>
        </p:spPr>
        <p:txBody>
          <a:bodyPr>
            <a:noAutofit/>
          </a:bodyPr>
          <a:lstStyle/>
          <a:p>
            <a:r>
              <a:rPr lang="ru-RU" sz="2400" dirty="0" smtClean="0"/>
              <a:t>Планы на 2023 год</a:t>
            </a:r>
            <a:endParaRPr lang="ru-RU" sz="24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quarter" idx="1"/>
          </p:nvPr>
        </p:nvGraphicFramePr>
        <p:xfrm>
          <a:off x="357158" y="928670"/>
          <a:ext cx="7467600" cy="5770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3800"/>
                <a:gridCol w="37338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Д. </a:t>
                      </a:r>
                      <a:r>
                        <a:rPr lang="ru-RU" dirty="0" err="1" smtClean="0"/>
                        <a:t>Низино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Мероприятия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Благоустройство</a:t>
                      </a:r>
                      <a:r>
                        <a:rPr lang="ru-RU" baseline="0" dirty="0" smtClean="0"/>
                        <a:t> парка  (3 этап)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Благоустройство территории у д.5и 6 по ул. Центральная (парковки, асфальтирование проездов)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Асфальтирование ул. Верхняя , Солнечная,</a:t>
                      </a:r>
                      <a:r>
                        <a:rPr lang="ru-RU" baseline="0" dirty="0" smtClean="0"/>
                        <a:t> Танковая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Освещение дорожки вдоль пруда у дома</a:t>
                      </a:r>
                      <a:r>
                        <a:rPr lang="ru-RU" baseline="0" dirty="0" smtClean="0"/>
                        <a:t> №9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Оформление</a:t>
                      </a:r>
                      <a:r>
                        <a:rPr lang="ru-RU" baseline="0" dirty="0" smtClean="0"/>
                        <a:t> участка под площадку для выгула собак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Проектирование</a:t>
                      </a:r>
                      <a:r>
                        <a:rPr lang="ru-RU" baseline="0" dirty="0" smtClean="0"/>
                        <a:t> ливневой канализации по ул. Суворовская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Проектирование крытого спортивного сооружения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проект освещения дороги от съезда с КАД в </a:t>
                      </a:r>
                      <a:r>
                        <a:rPr lang="ru-RU" sz="1800" dirty="0" err="1" smtClean="0"/>
                        <a:t>Низино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Планы на 2023 год</a:t>
            </a:r>
            <a:endParaRPr lang="ru-RU" sz="24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7467600" cy="202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3800"/>
                <a:gridCol w="37338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Пос.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baseline="0" dirty="0" err="1" smtClean="0"/>
                        <a:t>Жилгородок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Мероприятия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Оборудование</a:t>
                      </a:r>
                      <a:r>
                        <a:rPr lang="ru-RU" baseline="0" dirty="0" smtClean="0"/>
                        <a:t> опорного пункта (</a:t>
                      </a:r>
                      <a:r>
                        <a:rPr lang="ru-RU" baseline="0" dirty="0" err="1" smtClean="0"/>
                        <a:t>Санинское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baseline="0" dirty="0" err="1" smtClean="0"/>
                        <a:t>ш</a:t>
                      </a:r>
                      <a:r>
                        <a:rPr lang="ru-RU" baseline="0" dirty="0" smtClean="0"/>
                        <a:t>, 1-3)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Установка</a:t>
                      </a:r>
                      <a:r>
                        <a:rPr lang="ru-RU" baseline="0" dirty="0" smtClean="0"/>
                        <a:t> системы оповещения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Ремонт ограждения у дома №3 по </a:t>
                      </a:r>
                      <a:r>
                        <a:rPr lang="ru-RU" dirty="0" err="1" smtClean="0"/>
                        <a:t>Санинскому</a:t>
                      </a:r>
                      <a:r>
                        <a:rPr lang="ru-RU" dirty="0" smtClean="0"/>
                        <a:t> шоссе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Планы на 2023 год</a:t>
            </a:r>
            <a:endParaRPr lang="ru-RU" sz="24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7467600" cy="4759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3800"/>
                <a:gridCol w="373380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Мероприятия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Д.Владимировка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Установка</a:t>
                      </a:r>
                      <a:r>
                        <a:rPr lang="ru-RU" baseline="0" dirty="0" smtClean="0"/>
                        <a:t> камер видеонаблюдения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Обустройство тротуара по ул. Алексеевская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Д. </a:t>
                      </a:r>
                      <a:r>
                        <a:rPr lang="ru-RU" dirty="0" err="1" smtClean="0"/>
                        <a:t>Узигонты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Ремонт дорог по  4,5,8-му Международным, 3-ему Спортивному пр., ул. Радужная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Топосъемка</a:t>
                      </a:r>
                      <a:r>
                        <a:rPr lang="ru-RU" dirty="0" smtClean="0"/>
                        <a:t> сетей Ванино,</a:t>
                      </a:r>
                      <a:r>
                        <a:rPr lang="ru-RU" baseline="0" dirty="0" smtClean="0"/>
                        <a:t> обследование КОС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Освещение ул.Зимняя и Загородная (оставшийся участок)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Оформление земельного участка под дорогой от </a:t>
                      </a:r>
                      <a:r>
                        <a:rPr lang="ru-RU" dirty="0" err="1" smtClean="0"/>
                        <a:t>Жилгородка</a:t>
                      </a:r>
                      <a:r>
                        <a:rPr lang="ru-RU" baseline="0" dirty="0" smtClean="0"/>
                        <a:t> до д. </a:t>
                      </a:r>
                      <a:r>
                        <a:rPr lang="ru-RU" baseline="0" dirty="0" err="1" smtClean="0"/>
                        <a:t>Узигонты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Планы на 2023 год</a:t>
            </a:r>
            <a:endParaRPr lang="ru-RU" sz="24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7467600" cy="330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3800"/>
                <a:gridCol w="373380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Мероприятия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Д. </a:t>
                      </a:r>
                      <a:r>
                        <a:rPr lang="ru-RU" dirty="0" err="1" smtClean="0"/>
                        <a:t>Марьино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Установка</a:t>
                      </a:r>
                      <a:r>
                        <a:rPr lang="ru-RU" baseline="0" dirty="0" smtClean="0"/>
                        <a:t> камер видеонаблюдения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Дооборудование детской площадки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Установка системы оповещения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Д. Ольгино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Установка камер видеонаблюдения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Д. </a:t>
                      </a:r>
                      <a:r>
                        <a:rPr lang="ru-RU" dirty="0" err="1" smtClean="0"/>
                        <a:t>Князево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Асфальтирование дороги от д. 13 до д.12А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- Демографическая обстановка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i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7467600" cy="487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Планы на 2023 год</a:t>
            </a:r>
            <a:endParaRPr lang="ru-RU" sz="24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7467600" cy="3947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3800"/>
                <a:gridCol w="373380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Мероприятия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Д. Санино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Установка</a:t>
                      </a:r>
                      <a:r>
                        <a:rPr lang="ru-RU" baseline="0" dirty="0" smtClean="0"/>
                        <a:t> камер видеонаблюдения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Асфальтирование</a:t>
                      </a:r>
                      <a:r>
                        <a:rPr lang="ru-RU" baseline="0" dirty="0" smtClean="0"/>
                        <a:t> Родникового пер. от съезда с региональной дороги до ул. Морская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Д. Сашино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Установка камер видеонаблюдения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Ремонт</a:t>
                      </a:r>
                      <a:r>
                        <a:rPr lang="ru-RU" baseline="0" dirty="0" smtClean="0"/>
                        <a:t> Кузнечного пер.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Пос. Троицкая Гора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Обустройство</a:t>
                      </a:r>
                      <a:r>
                        <a:rPr lang="ru-RU" baseline="0" dirty="0" smtClean="0"/>
                        <a:t> дороги от ул. Аптекарская до Кузнечного пер.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Разработка схемы газоснабжения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Планы на 2023 год</a:t>
            </a:r>
            <a:endParaRPr lang="ru-RU" sz="24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74676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3800"/>
                <a:gridCol w="373380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Мероприятия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Территория ПАЗ «</a:t>
                      </a:r>
                      <a:r>
                        <a:rPr lang="ru-RU" dirty="0" err="1" smtClean="0"/>
                        <a:t>Порзолово</a:t>
                      </a:r>
                      <a:r>
                        <a:rPr lang="ru-RU" dirty="0" smtClean="0"/>
                        <a:t>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Разработка</a:t>
                      </a:r>
                      <a:r>
                        <a:rPr lang="ru-RU" baseline="0" dirty="0" smtClean="0"/>
                        <a:t> схемы газоснабжения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Крытое плоскостное спортивное сооружение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857500"/>
            <a:ext cx="36576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70375" y="2857500"/>
            <a:ext cx="36576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Специализированный автоклуб.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514600"/>
            <a:ext cx="3657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70375" y="2514600"/>
            <a:ext cx="3657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Благодарим за внимание!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1916" y="1600200"/>
            <a:ext cx="6498167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 smtClean="0"/>
              <a:t>Уровень жизни и доходов населения.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7467600" cy="487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Доходы бюджета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i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7467600" cy="487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Распределение налоговых доходов</a:t>
            </a:r>
            <a:endParaRPr lang="ru-RU" dirty="0"/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sz="quarter" idx="2"/>
          </p:nvPr>
        </p:nvGraphicFramePr>
        <p:xfrm>
          <a:off x="457200" y="2362200"/>
          <a:ext cx="3657600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Содержимое 7"/>
          <p:cNvGraphicFramePr>
            <a:graphicFrameLocks noGrp="1"/>
          </p:cNvGraphicFramePr>
          <p:nvPr>
            <p:ph sz="quarter" idx="4"/>
          </p:nvPr>
        </p:nvGraphicFramePr>
        <p:xfrm>
          <a:off x="4371975" y="2362200"/>
          <a:ext cx="3657600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ru-RU" dirty="0" smtClean="0"/>
              <a:t>2022 год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2021 год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Доходы бюджета на душу населения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7467600" cy="487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Расходы бюджета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7467600" cy="487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Дер. Владимировка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7297560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00750"/>
                <a:gridCol w="139681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Запланированное мероприятие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aseline="0" dirty="0" smtClean="0"/>
                        <a:t>Строительство магистрального газопровода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выполнено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Ремонт дорог (ул. Алексеевская, Западная, Речная</a:t>
                      </a:r>
                      <a:r>
                        <a:rPr lang="ru-RU" baseline="0" dirty="0" smtClean="0"/>
                        <a:t>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aseline="0" dirty="0" smtClean="0"/>
                        <a:t> выполнен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Оборудование волейбольной площадки (устройство</a:t>
                      </a:r>
                      <a:r>
                        <a:rPr lang="ru-RU" baseline="0" dirty="0" smtClean="0"/>
                        <a:t> основания)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выполнено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Деревня Ольгино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7467600" cy="229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3800"/>
                <a:gridCol w="37338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Запланированное</a:t>
                      </a:r>
                      <a:r>
                        <a:rPr lang="ru-RU" baseline="0" dirty="0" smtClean="0"/>
                        <a:t> мероприятие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Установка</a:t>
                      </a:r>
                      <a:r>
                        <a:rPr lang="ru-RU" baseline="0" dirty="0" smtClean="0"/>
                        <a:t> системы оповещения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выполнено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Ремонт</a:t>
                      </a:r>
                      <a:r>
                        <a:rPr lang="ru-RU" baseline="0" dirty="0" smtClean="0"/>
                        <a:t> дороги по ул. Полевая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выполнен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Строительство</a:t>
                      </a:r>
                      <a:r>
                        <a:rPr lang="ru-RU" baseline="0" dirty="0" smtClean="0"/>
                        <a:t> детской площадки (установка игрового оборудования)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выполнено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2963</TotalTime>
  <Words>539</Words>
  <PresentationFormat>Экран (4:3)</PresentationFormat>
  <Paragraphs>131</Paragraphs>
  <Slides>24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Эркер</vt:lpstr>
      <vt:lpstr>Итоги социально – экономического  развития территории Муниципального Образования Низинское сельское поселение муниципального образования  Ломоносовский район Ленинградской области за 12 месяцев 2022 года </vt:lpstr>
      <vt:lpstr>- Демографическая обстановка   </vt:lpstr>
      <vt:lpstr>Уровень жизни и доходов населения. </vt:lpstr>
      <vt:lpstr>Доходы бюджета   </vt:lpstr>
      <vt:lpstr>Распределение налоговых доходов</vt:lpstr>
      <vt:lpstr>Доходы бюджета на душу населения</vt:lpstr>
      <vt:lpstr>Расходы бюджета</vt:lpstr>
      <vt:lpstr>Дер. Владимировка</vt:lpstr>
      <vt:lpstr>Деревня Ольгино</vt:lpstr>
      <vt:lpstr>Деревня Марьино</vt:lpstr>
      <vt:lpstr>Деревня Санино</vt:lpstr>
      <vt:lpstr>Деревня Сашино</vt:lpstr>
      <vt:lpstr>Пос. Жилгородок</vt:lpstr>
      <vt:lpstr>Деревня Узигонты</vt:lpstr>
      <vt:lpstr>Дер. Низино</vt:lpstr>
      <vt:lpstr>Планы на 2023 год</vt:lpstr>
      <vt:lpstr> Планы на 2023 год</vt:lpstr>
      <vt:lpstr> Планы на 2023 год</vt:lpstr>
      <vt:lpstr> Планы на 2023 год</vt:lpstr>
      <vt:lpstr> Планы на 2023 год</vt:lpstr>
      <vt:lpstr> Планы на 2023 год</vt:lpstr>
      <vt:lpstr>Крытое плоскостное спортивное сооружение</vt:lpstr>
      <vt:lpstr>Специализированный автоклуб.</vt:lpstr>
      <vt:lpstr>Благодарим за внимание!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Итоги социально – экономического  развития территории Муниципального Образования Низинское сельское поселение муниципального образования  Ломоносовский район Ленинградской области за 12 месяцев 2019 года </dc:title>
  <dc:creator>Клухина</dc:creator>
  <cp:lastModifiedBy>Пользователь Windows</cp:lastModifiedBy>
  <cp:revision>250</cp:revision>
  <dcterms:created xsi:type="dcterms:W3CDTF">2020-02-17T07:36:57Z</dcterms:created>
  <dcterms:modified xsi:type="dcterms:W3CDTF">2023-02-07T08:29:42Z</dcterms:modified>
</cp:coreProperties>
</file>